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7" r:id="rId2"/>
    <p:sldId id="365" r:id="rId3"/>
    <p:sldId id="380" r:id="rId4"/>
    <p:sldId id="430" r:id="rId5"/>
    <p:sldId id="398" r:id="rId6"/>
    <p:sldId id="433" r:id="rId7"/>
    <p:sldId id="399" r:id="rId8"/>
    <p:sldId id="400" r:id="rId9"/>
    <p:sldId id="407" r:id="rId10"/>
    <p:sldId id="434" r:id="rId11"/>
    <p:sldId id="517" r:id="rId12"/>
    <p:sldId id="518" r:id="rId13"/>
    <p:sldId id="411" r:id="rId14"/>
    <p:sldId id="412" r:id="rId15"/>
    <p:sldId id="491" r:id="rId16"/>
    <p:sldId id="516" r:id="rId17"/>
    <p:sldId id="415" r:id="rId18"/>
    <p:sldId id="416" r:id="rId19"/>
    <p:sldId id="419" r:id="rId20"/>
    <p:sldId id="420" r:id="rId21"/>
    <p:sldId id="436" r:id="rId22"/>
    <p:sldId id="437" r:id="rId23"/>
    <p:sldId id="435" r:id="rId24"/>
    <p:sldId id="503" r:id="rId25"/>
    <p:sldId id="425" r:id="rId26"/>
    <p:sldId id="504" r:id="rId27"/>
    <p:sldId id="519" r:id="rId28"/>
    <p:sldId id="520" r:id="rId29"/>
    <p:sldId id="313" r:id="rId30"/>
    <p:sldId id="325" r:id="rId31"/>
    <p:sldId id="314" r:id="rId32"/>
    <p:sldId id="259" r:id="rId33"/>
    <p:sldId id="326" r:id="rId34"/>
    <p:sldId id="260" r:id="rId35"/>
    <p:sldId id="261" r:id="rId36"/>
    <p:sldId id="262" r:id="rId37"/>
    <p:sldId id="263" r:id="rId38"/>
    <p:sldId id="264" r:id="rId39"/>
    <p:sldId id="327" r:id="rId40"/>
    <p:sldId id="266" r:id="rId41"/>
    <p:sldId id="267" r:id="rId42"/>
    <p:sldId id="268" r:id="rId43"/>
    <p:sldId id="328" r:id="rId44"/>
    <p:sldId id="269" r:id="rId45"/>
    <p:sldId id="270" r:id="rId46"/>
    <p:sldId id="329" r:id="rId47"/>
    <p:sldId id="271" r:id="rId48"/>
    <p:sldId id="272" r:id="rId49"/>
    <p:sldId id="273" r:id="rId50"/>
    <p:sldId id="274" r:id="rId51"/>
    <p:sldId id="330" r:id="rId52"/>
    <p:sldId id="331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7" r:id="rId65"/>
    <p:sldId id="332" r:id="rId66"/>
    <p:sldId id="333" r:id="rId67"/>
    <p:sldId id="334" r:id="rId68"/>
    <p:sldId id="335" r:id="rId69"/>
    <p:sldId id="33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72449"/>
  </p:normalViewPr>
  <p:slideViewPr>
    <p:cSldViewPr snapToGrid="0" snapToObjects="1">
      <p:cViewPr varScale="1">
        <p:scale>
          <a:sx n="91" d="100"/>
          <a:sy n="91" d="100"/>
        </p:scale>
        <p:origin x="2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D3E9-CB9A-F344-AC12-747E77E05BD1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4D18-6766-AF4E-9861-D2D199E0D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8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69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94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40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01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07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7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01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slide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22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42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0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77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5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8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72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8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27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71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65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3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94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81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74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650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85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24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62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8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7776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56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6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716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1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20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6244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085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117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398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928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434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41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895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758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5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917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044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8403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501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594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46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075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190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3897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9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585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859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6980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4900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830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7848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31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116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970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668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3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98CB1-BB34-4703-8A11-E955BC44E4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3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0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80504" y="3137687"/>
            <a:ext cx="4878397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974084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2606493" y="0"/>
            <a:ext cx="9602107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09256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804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8380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64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861441"/>
            <a:ext cx="10327340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6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528734" y="2887664"/>
            <a:ext cx="1145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5400" dirty="0">
              <a:solidFill>
                <a:srgbClr val="DBA455"/>
              </a:solidFill>
              <a:latin typeface="Wingding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324432"/>
            <a:ext cx="10312996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5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987" y="1783601"/>
            <a:ext cx="482923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5" y="2622290"/>
            <a:ext cx="482924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1171" y="1783601"/>
            <a:ext cx="4884955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1171" y="2619063"/>
            <a:ext cx="4878500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96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0" y="559400"/>
            <a:ext cx="4774509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9750" y="562026"/>
            <a:ext cx="4774509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5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1031301" y="536673"/>
            <a:ext cx="10104435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4486019"/>
            <a:ext cx="10341685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genbuffback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6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-General1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484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0D180B-0554-7143-BE94-51A220C66786}" type="datetime1">
              <a:rPr lang="en-US"/>
              <a:pPr>
                <a:defRPr/>
              </a:pPr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0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1900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5384DF-3CC5-CF4E-9FE1-5084770C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6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3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400" kern="1200">
          <a:solidFill>
            <a:srgbClr val="262626"/>
          </a:solidFill>
          <a:latin typeface="+mn-lt"/>
          <a:ea typeface="ＭＳ Ｐゴシック" charset="0"/>
          <a:cs typeface="ＭＳ Ｐゴシック" charset="0"/>
        </a:defRPr>
      </a:lvl1pPr>
      <a:lvl2pPr marL="4111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2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776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3pPr>
      <a:lvl4pPr marL="1187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kern="1200">
          <a:solidFill>
            <a:srgbClr val="262626"/>
          </a:solidFill>
          <a:latin typeface="+mn-lt"/>
          <a:ea typeface="ＭＳ Ｐゴシック" charset="0"/>
          <a:cs typeface="+mn-cs"/>
        </a:defRPr>
      </a:lvl4pPr>
      <a:lvl5pPr marL="150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1600" kern="1200">
          <a:solidFill>
            <a:srgbClr val="262626"/>
          </a:solidFill>
          <a:latin typeface="+mn-lt"/>
          <a:ea typeface="ＭＳ Ｐゴシック" charset="0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 Week 2 </a:t>
            </a:r>
          </a:p>
        </p:txBody>
      </p:sp>
    </p:spTree>
    <p:extLst>
      <p:ext uri="{BB962C8B-B14F-4D97-AF65-F5344CB8AC3E}">
        <p14:creationId xmlns:p14="http://schemas.microsoft.com/office/powerpoint/2010/main" val="6301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Database Schema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 descr="fig05_05">
            <a:extLst>
              <a:ext uri="{FF2B5EF4-FFF2-40B4-BE49-F238E27FC236}">
                <a16:creationId xmlns:a16="http://schemas.microsoft.com/office/drawing/2014/main" id="{4D66AB7D-F9A2-7D4A-88EE-3A1D545E1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955587"/>
            <a:ext cx="8074025" cy="432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79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Populated Database State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103939"/>
            <a:ext cx="879831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Each </a:t>
            </a:r>
            <a:r>
              <a:rPr lang="en-US" altLang="en-US" sz="28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relation</a:t>
            </a:r>
            <a:r>
              <a:rPr lang="en-US" altLang="en-US" sz="2800" dirty="0">
                <a:ea typeface="ＭＳ Ｐゴシック" panose="020B0600070205080204" pitchFamily="34" charset="-128"/>
              </a:rPr>
              <a:t> will have many tuples in its current relation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The </a:t>
            </a:r>
            <a:r>
              <a:rPr lang="en-US" altLang="en-US" sz="28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relational database state</a:t>
            </a:r>
            <a:r>
              <a:rPr lang="en-US" altLang="en-US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</a:rPr>
              <a:t>is a union of all the individual relation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Whenever the database is changed, a new state arises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ＭＳ Ｐゴシック" panose="020B0600070205080204" pitchFamily="34" charset="-128"/>
              </a:rPr>
              <a:t>Basic operations for changing the database: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INSERT a new tuple in a 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DELETE an existing tuple from a 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MODIFY an attribute of an existing tuple</a:t>
            </a:r>
          </a:p>
          <a:p>
            <a:endParaRPr lang="en-US" altLang="en-US" sz="2000" dirty="0">
              <a:solidFill>
                <a:schemeClr val="accent5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90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fig05_06">
            <a:extLst>
              <a:ext uri="{FF2B5EF4-FFF2-40B4-BE49-F238E27FC236}">
                <a16:creationId xmlns:a16="http://schemas.microsoft.com/office/drawing/2014/main" id="{FB620C17-5DE6-2E45-AAF3-5F723FE7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37" y="203291"/>
            <a:ext cx="8171726" cy="645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49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103938"/>
            <a:ext cx="87983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Constraints determine which values are permissible and which are not in the database.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They are of three main types: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1.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Inherent or Implicit Constraints</a:t>
            </a:r>
            <a:r>
              <a:rPr lang="en-US" altLang="en-US" sz="2400" dirty="0">
                <a:ea typeface="ＭＳ Ｐゴシック" panose="020B0600070205080204" pitchFamily="34" charset="-128"/>
              </a:rPr>
              <a:t>: </a:t>
            </a:r>
            <a:r>
              <a:rPr lang="en-US" altLang="en-US" sz="2000" dirty="0">
                <a:solidFill>
                  <a:schemeClr val="accent5"/>
                </a:solidFill>
                <a:ea typeface="ＭＳ Ｐゴシック" panose="020B0600070205080204" pitchFamily="34" charset="-128"/>
              </a:rPr>
              <a:t>These are based on the data model itself. (E.g., relational model does not allow a list as a value for any attribute or duplicate tuples are not allowed)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2.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Schema-based or Explicit Constraints</a:t>
            </a:r>
            <a:r>
              <a:rPr lang="en-US" altLang="en-US" sz="2400" dirty="0">
                <a:ea typeface="ＭＳ Ｐゴシック" panose="020B0600070205080204" pitchFamily="34" charset="-128"/>
              </a:rPr>
              <a:t>: </a:t>
            </a:r>
            <a:r>
              <a:rPr lang="en-US" altLang="en-US" sz="2000" dirty="0">
                <a:solidFill>
                  <a:schemeClr val="accent5"/>
                </a:solidFill>
                <a:ea typeface="ＭＳ Ｐゴシック" panose="020B0600070205080204" pitchFamily="34" charset="-128"/>
              </a:rPr>
              <a:t>They are expressed in the schema by using the facilities provided by the model. (e.g. class can only have one instructor). Typically expressed by </a:t>
            </a:r>
            <a:r>
              <a:rPr lang="en-US" altLang="en-US" sz="2000" b="1" dirty="0">
                <a:solidFill>
                  <a:schemeClr val="accent5"/>
                </a:solidFill>
                <a:ea typeface="ＭＳ Ｐゴシック" panose="020B0600070205080204" pitchFamily="34" charset="-128"/>
              </a:rPr>
              <a:t>DDL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3. 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Application based or semantic constraints</a:t>
            </a:r>
            <a:r>
              <a:rPr lang="en-US" altLang="en-US" sz="2400" dirty="0">
                <a:ea typeface="ＭＳ Ｐゴシック" panose="020B0600070205080204" pitchFamily="34" charset="-128"/>
              </a:rPr>
              <a:t>: </a:t>
            </a:r>
            <a:r>
              <a:rPr lang="en-US" altLang="en-US" sz="2000" dirty="0">
                <a:solidFill>
                  <a:schemeClr val="accent5"/>
                </a:solidFill>
                <a:ea typeface="ＭＳ Ｐゴシック" panose="020B0600070205080204" pitchFamily="34" charset="-128"/>
              </a:rPr>
              <a:t>These are beyond the expressive power of the model and must be specified and enforced by the application programs (e.g. </a:t>
            </a:r>
            <a:r>
              <a:rPr lang="en-US" altLang="en-US" sz="2000" b="1" dirty="0">
                <a:solidFill>
                  <a:schemeClr val="accent5"/>
                </a:solidFill>
                <a:ea typeface="ＭＳ Ｐゴシック" panose="020B0600070205080204" pitchFamily="34" charset="-128"/>
              </a:rPr>
              <a:t>business rules</a:t>
            </a:r>
            <a:r>
              <a:rPr lang="en-US" altLang="en-US" sz="2000" dirty="0">
                <a:solidFill>
                  <a:schemeClr val="accent5"/>
                </a:solidFill>
                <a:ea typeface="ＭＳ Ｐゴシック" panose="020B060007020508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171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Integrity Constraints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206970"/>
            <a:ext cx="87983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Constraints</a:t>
            </a: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= rules and </a:t>
            </a:r>
            <a:r>
              <a:rPr lang="en-US" altLang="en-US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Integrity</a:t>
            </a: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= consistency, data should be in good condition at all times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There are three </a:t>
            </a:r>
            <a:r>
              <a:rPr lang="en-US" altLang="en-US" sz="2400" i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main types</a:t>
            </a: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of (</a:t>
            </a:r>
            <a:r>
              <a:rPr lang="en-US" altLang="en-US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explicit schema-based</a:t>
            </a: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 constraints that can be expressed in the relational model: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Key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constraints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Entity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integrity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constraints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Referential integrity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constraints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Domain </a:t>
            </a:r>
          </a:p>
        </p:txBody>
      </p:sp>
    </p:spTree>
    <p:extLst>
      <p:ext uri="{BB962C8B-B14F-4D97-AF65-F5344CB8AC3E}">
        <p14:creationId xmlns:p14="http://schemas.microsoft.com/office/powerpoint/2010/main" val="94153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Constraints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8" y="962271"/>
            <a:ext cx="836503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Key Constraint: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two tuples can have the same combination of values for their attributes: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Used to establish relation between tables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Ensure that each record in the database can be uniquely identified by combining one or more fields within a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Key :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set of one or more columns whose combined values are unique among all occurrences in a 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STUDENT database, STUDENT ID could be used as a key field to uniquely identify each student record in student file. Student name could not be a key field as there may be more than one student with that same name.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table should have at least one key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Several Types of Keys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(Primary, Foreign, Candidate, etc.)</a:t>
            </a:r>
            <a:endParaRPr lang="en-US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14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Constraints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8" y="962271"/>
            <a:ext cx="8365031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Example: Consider the CAR relation schema: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CAR(State, Reg#, </a:t>
            </a:r>
            <a:r>
              <a:rPr lang="en-US" altLang="en-US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SerialNo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Make, Model, Year)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CAR has two keys: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Key1 = {State, Reg#}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Key2 = {</a:t>
            </a:r>
            <a:r>
              <a:rPr lang="en-US" altLang="en-US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SerialNo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}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Both are also </a:t>
            </a:r>
            <a:r>
              <a:rPr lang="en-US" altLang="en-US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superkeys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of CAR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{</a:t>
            </a:r>
            <a:r>
              <a:rPr lang="en-US" altLang="en-US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SerialNo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Make} is a </a:t>
            </a:r>
            <a:r>
              <a:rPr lang="en-US" altLang="en-US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superkey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but </a:t>
            </a:r>
            <a:r>
              <a:rPr lang="en-US" altLang="en-US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a key.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In general: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Any </a:t>
            </a:r>
            <a:r>
              <a:rPr lang="en-US" altLang="en-US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key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is a </a:t>
            </a:r>
            <a:r>
              <a:rPr lang="en-US" altLang="en-US" sz="24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superkey</a:t>
            </a:r>
            <a:r>
              <a:rPr lang="en-US" altLang="en-US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(but not vice versa)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Any set of attributes that </a:t>
            </a:r>
            <a:r>
              <a:rPr lang="en-US" altLang="en-US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includes a key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is a </a:t>
            </a:r>
            <a:r>
              <a:rPr lang="en-US" altLang="en-US" sz="2400" i="1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superkey</a:t>
            </a:r>
            <a:endParaRPr lang="en-US" altLang="en-US" sz="2400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sz="24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minimal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superkey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is also a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0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 Constraints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103939"/>
            <a:ext cx="87983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 a relation has several </a:t>
            </a: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candidate keys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one is chosen arbitrarily to be the </a:t>
            </a: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primary key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primary key attributes are </a:t>
            </a:r>
            <a:r>
              <a:rPr lang="en-US" altLang="en-US" sz="2400" u="sng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underlined</a:t>
            </a: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Consider the CAR relation schema: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CAR(State, </a:t>
            </a:r>
            <a:r>
              <a:rPr lang="en-US" altLang="en-US" sz="2400" dirty="0" err="1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Reg</a:t>
            </a: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#, </a:t>
            </a:r>
            <a:r>
              <a:rPr lang="en-US" altLang="en-US" sz="2400" u="sng" dirty="0" err="1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SerialNo</a:t>
            </a: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Make, Model, Year)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chose </a:t>
            </a:r>
            <a:r>
              <a:rPr lang="en-US" altLang="en-US" sz="2400" dirty="0" err="1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SerialNo</a:t>
            </a: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as the primary key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primary key value is used to </a:t>
            </a:r>
            <a:r>
              <a:rPr lang="en-US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uniquely identify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each tuple in a relation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Relation can have only one primary key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Each value in primary key attribute must be unique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Cannot accept NULL values or duplicates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400" dirty="0">
              <a:solidFill>
                <a:schemeClr val="accent5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NULL values 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– a field in the column with no value (different from a zero value)</a:t>
            </a:r>
            <a:endParaRPr lang="en-US" altLang="en-US" sz="2400" dirty="0">
              <a:solidFill>
                <a:schemeClr val="accent5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en-US" sz="2400" dirty="0">
              <a:solidFill>
                <a:schemeClr val="accent5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094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790498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 table with two candidate keys – License Number chosen as Primary Key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9" descr="fig05_04">
            <a:extLst>
              <a:ext uri="{FF2B5EF4-FFF2-40B4-BE49-F238E27FC236}">
                <a16:creationId xmlns:a16="http://schemas.microsoft.com/office/drawing/2014/main" id="{E83D316B-BFF3-3E44-BFFE-DB3A6CA3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11860"/>
            <a:ext cx="8413750" cy="263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14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 Integrity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219847"/>
            <a:ext cx="879831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Entity Integrity: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 ensure entity integrity, it is required that every table has primary 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Neither Primary Key or any of its part can be NULL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Other attributes 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of R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may be constrained to disallow NULL values, even though they are not members of the primary key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Key constraints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 Entity integrity constraints are specified on individual relations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9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26364" y="1083029"/>
            <a:ext cx="7745505" cy="41889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Relational data model and relational database concepts (EN: Chapter 5)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Basic definitions 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Relational model concepts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Constraints, schemas, basic operations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SQL (EN: Chapter 6)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Basic definitions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12490" y="324466"/>
            <a:ext cx="7819890" cy="612236"/>
          </a:xfrm>
        </p:spPr>
        <p:txBody>
          <a:bodyPr/>
          <a:lstStyle/>
          <a:p>
            <a:r>
              <a:rPr lang="en-US" sz="2800" dirty="0"/>
              <a:t>		Lecture 2 Outline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051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Referential Integrity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103938"/>
            <a:ext cx="87983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constraint involving </a:t>
            </a: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two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relations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previous constraints involve a single  relation.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Used to specify a </a:t>
            </a: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relationship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among tuples in two relations: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</a:t>
            </a:r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referencing relation 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 the </a:t>
            </a:r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referenced relation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Referential Integrity Constraint is maintained by </a:t>
            </a:r>
            <a:r>
              <a:rPr lang="en-US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foreign keys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example, relation EMPLOYEE has a DEPT_NO for each of its employees 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sym typeface="Wingdings" pitchFamily="2" charset="2"/>
              </a:rPr>
              <a:t> its value must match DEPT_NO in relation DEPARTMENTS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62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103939"/>
            <a:ext cx="879831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Foreign Key is a field in the database that is Primary Key in some other table.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Foreign Keys maintain integrity of data – </a:t>
            </a: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Referential Integrity</a:t>
            </a: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This is specified between two tables (parent and child), as it maintains a relationship between rows of these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Primary and foreign keys must be of the same data types and come from the same domain</a:t>
            </a:r>
          </a:p>
          <a:p>
            <a:pPr eaLnBrk="1" hangingPunct="1"/>
            <a:endParaRPr lang="en-US" alt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76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Referential Integrity Constraints for COMPANY database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 descr="fig05_07">
            <a:extLst>
              <a:ext uri="{FF2B5EF4-FFF2-40B4-BE49-F238E27FC236}">
                <a16:creationId xmlns:a16="http://schemas.microsoft.com/office/drawing/2014/main" id="{6C4470B1-60EC-6B46-A50C-96852AD77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6029"/>
            <a:ext cx="6477000" cy="405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318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Integrity Constraints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503185"/>
            <a:ext cx="87983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Domain Integrity – 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defining valid set of values for our attribute:</a:t>
            </a:r>
            <a:endParaRPr lang="en-US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 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Length/size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NULL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Is the value UNIQUE</a:t>
            </a:r>
          </a:p>
          <a:p>
            <a:pPr eaLnBrk="1" hangingPunct="1"/>
            <a:endParaRPr lang="en-US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2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97166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Operations on Relations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239865"/>
            <a:ext cx="87983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INSERT a tuple.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DELETE a tuple.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MODIFY a tuple.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Integrity constraints should not be violated by the update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Several update operations may have to be grouped together.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Updates may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propagate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to cause other updates automatically. This may be necessary to maintain integrity constraints</a:t>
            </a:r>
            <a:endParaRPr lang="en-US" altLang="en-US" sz="2400" b="1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09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97166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Operations on Relations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239865"/>
            <a:ext cx="87983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case of integrity violation, several actions can be taken: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Cancel the operation that causes the violation (RESTRICT or REJECT option)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Perform the operation but inform the user of the violation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Trigger additional updates so the violation is corrected (CASCADE option, SET NULL option)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Execute a user-specified error-correction routine </a:t>
            </a:r>
          </a:p>
        </p:txBody>
      </p:sp>
    </p:spTree>
    <p:extLst>
      <p:ext uri="{BB962C8B-B14F-4D97-AF65-F5344CB8AC3E}">
        <p14:creationId xmlns:p14="http://schemas.microsoft.com/office/powerpoint/2010/main" val="230018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97166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violations for each operation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239865"/>
            <a:ext cx="879831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INSERT may violate any of the constraints: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Domain constraint: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 one of the attribute values provided for the new tuple is not of the specified attribute domain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Key constraint: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 the value of a key attribute in the new tuple already exists in another tuple in the 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Referential integrity: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 a foreign key value in the new tuple references a primary key value that does not exist in the referenced 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Entity integrity: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 the primary key value is null in the new tuple</a:t>
            </a:r>
          </a:p>
        </p:txBody>
      </p:sp>
    </p:spTree>
    <p:extLst>
      <p:ext uri="{BB962C8B-B14F-4D97-AF65-F5344CB8AC3E}">
        <p14:creationId xmlns:p14="http://schemas.microsoft.com/office/powerpoint/2010/main" val="27807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97166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violations for each operation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239866"/>
            <a:ext cx="879831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DELETE may violate only referential integrity: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If the primary key value of the tuple being deleted is referenced from other tuples in the database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Can be remedied by several actions: RESTRICT, CASCADE, SET NULL (see Chapter 6 for more details)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RESTRICT option: reject the deletion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CASCADE option: propagate the new primary key value into the foreign keys of the referencing tuples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SET NULL option: set the foreign keys of the referencing tuples to NULL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0" dirty="0">
                <a:ea typeface="ＭＳ Ｐゴシック" panose="020B0600070205080204" pitchFamily="34" charset="-128"/>
              </a:rPr>
              <a:t>One of the above options must be specified during database design for each foreign key constraint</a:t>
            </a:r>
          </a:p>
        </p:txBody>
      </p:sp>
    </p:spTree>
    <p:extLst>
      <p:ext uri="{BB962C8B-B14F-4D97-AF65-F5344CB8AC3E}">
        <p14:creationId xmlns:p14="http://schemas.microsoft.com/office/powerpoint/2010/main" val="212622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97166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violations for each operation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239865"/>
            <a:ext cx="879831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UPDATE may violate domain constraint and NOT NULL constraint on an attribute being modified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Any of the other constraints may also be violated, depending on the attribute being updated: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Updating the primary key (PK):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Similar to a DELETE followed by an INSERT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Need to specify similar options to DELETE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Updating a foreign key (FK):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May violate referential integrity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Updating an ordinary attribute (neither PK nor FK):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Can only violate domain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4656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8516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Model Concepts and Relational Database Constraints</a:t>
            </a:r>
          </a:p>
        </p:txBody>
      </p:sp>
    </p:spTree>
    <p:extLst>
      <p:ext uri="{BB962C8B-B14F-4D97-AF65-F5344CB8AC3E}">
        <p14:creationId xmlns:p14="http://schemas.microsoft.com/office/powerpoint/2010/main" val="2141226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957804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SQL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069848"/>
            <a:ext cx="84124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SQL language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Considered one of the major reasons for the commercial success of relational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SQL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origin of SQL is relational predicate calculus called tuple calculus (see Ch.8) which was proposed initially as the language SQUARE.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SQL Actually comes from the word “SEQUEL” which was the original term used in the paper: “SEQUEL TO SQUARE” by Chamberlin and Boyce. IBM could not copyright that term, so they abbreviated to SQL and copyrighted the term SQL.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Now popularly  known as “Structured Query language”.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SQL is an informal or practical rendering of the relational data model with syntax</a:t>
            </a:r>
          </a:p>
        </p:txBody>
      </p:sp>
    </p:spTree>
    <p:extLst>
      <p:ext uri="{BB962C8B-B14F-4D97-AF65-F5344CB8AC3E}">
        <p14:creationId xmlns:p14="http://schemas.microsoft.com/office/powerpoint/2010/main" val="1928744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957804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SQL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069848"/>
            <a:ext cx="84124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 the 1970’s Dr. Edgar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Codd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published ”A Relational Model of Data for Large Shared Data Banks”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IBM Corporation adapted Dr. </a:t>
            </a:r>
            <a:r>
              <a:rPr 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Codd’s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model, helping to develop SQL (Structured Query Language)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 general, SQL commands are used to do the following: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Display data stored in database tables using the SELECT command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Add rows to tables using the INSERT command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Remove rows from tables using the DELETE command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Modify rows in tables using the UPDATE command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Create, modify, or drop </a:t>
            </a:r>
            <a:r>
              <a:rPr lang="en-US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tables</a:t>
            </a:r>
            <a:r>
              <a:rPr 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using the CREATE, ALTER and DROP commands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Grant or Revoke commands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Control transactions using COMMIT and ROLLBACK commands</a:t>
            </a:r>
          </a:p>
        </p:txBody>
      </p:sp>
    </p:spTree>
    <p:extLst>
      <p:ext uri="{BB962C8B-B14F-4D97-AF65-F5344CB8AC3E}">
        <p14:creationId xmlns:p14="http://schemas.microsoft.com/office/powerpoint/2010/main" val="980406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67411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 and Catalog Concepts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1069848"/>
            <a:ext cx="84124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cover the basic standard SQL syntax – there are variations in existing RDBMS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SQL schema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Identified by a </a:t>
            </a: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schema 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Includes an </a:t>
            </a: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authorization identifier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 </a:t>
            </a: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descriptors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for each element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Schema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elements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include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Tables, constraints, views, domains, and other constructs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Each statement in SQL ends with a </a:t>
            </a: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semicolon</a:t>
            </a:r>
          </a:p>
        </p:txBody>
      </p:sp>
    </p:spTree>
    <p:extLst>
      <p:ext uri="{BB962C8B-B14F-4D97-AF65-F5344CB8AC3E}">
        <p14:creationId xmlns:p14="http://schemas.microsoft.com/office/powerpoint/2010/main" val="2221412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67411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 and Catalog Concepts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297859" y="1409060"/>
            <a:ext cx="96454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CREATE SCHEMA statement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CREATE SCHEMA </a:t>
            </a:r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COMPANY AUTHORIZATION ‘</a:t>
            </a:r>
            <a:r>
              <a:rPr lang="en-US" altLang="en-US" sz="2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Jsmith</a:t>
            </a:r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Catalog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Named collection of schemas in an SQL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SQL also has the concept of a cluster of catalogs.</a:t>
            </a:r>
          </a:p>
        </p:txBody>
      </p:sp>
    </p:spTree>
    <p:extLst>
      <p:ext uri="{BB962C8B-B14F-4D97-AF65-F5344CB8AC3E}">
        <p14:creationId xmlns:p14="http://schemas.microsoft.com/office/powerpoint/2010/main" val="197913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67411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CREATE TABLE Command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1871472" y="963519"/>
            <a:ext cx="841248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Specifying a new relation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Provide name of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Specify attributes, their types  and initial constraints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optionally specify schema: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 TABLE COMPANY.EMPLOYEE ...</a:t>
            </a:r>
          </a:p>
          <a:p>
            <a:pPr marL="971550" lvl="1" indent="-5143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	or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 TABLE EMPLOYEE ...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Base tables 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base relations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Relation and its tuples are actually created and stored as a file by the DBMS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Virtual relations (views)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Created through the CREATE VIEW statement. Do not correspond to any physical file.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21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relational database schema (Fig. 5/7)</a:t>
            </a:r>
          </a:p>
        </p:txBody>
      </p:sp>
      <p:pic>
        <p:nvPicPr>
          <p:cNvPr id="4" name="Picture 2" descr="fig05_07.jpg">
            <a:extLst>
              <a:ext uri="{FF2B5EF4-FFF2-40B4-BE49-F238E27FC236}">
                <a16:creationId xmlns:a16="http://schemas.microsoft.com/office/drawing/2014/main" id="{8F3307AC-9C55-F04D-962B-307A21765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6" y="1286540"/>
            <a:ext cx="7077075" cy="42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696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possible database state for the COMPANY schema</a:t>
            </a:r>
          </a:p>
        </p:txBody>
      </p:sp>
      <p:pic>
        <p:nvPicPr>
          <p:cNvPr id="5" name="Picture 3" descr="fig05_06continueda.jpg">
            <a:extLst>
              <a:ext uri="{FF2B5EF4-FFF2-40B4-BE49-F238E27FC236}">
                <a16:creationId xmlns:a16="http://schemas.microsoft.com/office/drawing/2014/main" id="{42CADB68-353C-AE4B-9FF0-3277F11C4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2113"/>
            <a:ext cx="8229600" cy="42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495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CREATE TABLE DDL statements for defining COMPANY schema (Fig.6.1)</a:t>
            </a:r>
          </a:p>
        </p:txBody>
      </p:sp>
      <p:pic>
        <p:nvPicPr>
          <p:cNvPr id="4" name="Picture 2" descr="fig06_01continueda.jpg">
            <a:extLst>
              <a:ext uri="{FF2B5EF4-FFF2-40B4-BE49-F238E27FC236}">
                <a16:creationId xmlns:a16="http://schemas.microsoft.com/office/drawing/2014/main" id="{6BE72CD9-DB5A-5947-A21A-96A8CE3FE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77927"/>
            <a:ext cx="6674005" cy="398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051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CREATE TABLE DDL statements for  COMPANY schema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con’t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Picture 2" descr="fig06_01continuedb.jpg">
            <a:extLst>
              <a:ext uri="{FF2B5EF4-FFF2-40B4-BE49-F238E27FC236}">
                <a16:creationId xmlns:a16="http://schemas.microsoft.com/office/drawing/2014/main" id="{DE99248A-3E85-C043-86EB-939D3F312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13119"/>
            <a:ext cx="6400800" cy="418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581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Data Types and Domains in SQL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FDA44-19F6-A145-A941-8F1424A171E8}"/>
              </a:ext>
            </a:extLst>
          </p:cNvPr>
          <p:cNvSpPr/>
          <p:nvPr/>
        </p:nvSpPr>
        <p:spPr>
          <a:xfrm>
            <a:off x="2087526" y="1571708"/>
            <a:ext cx="791062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Basic </a:t>
            </a:r>
            <a:r>
              <a:rPr lang="en-US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 types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Numeric 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 types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Integer numbers: INTEGER, INT, and SMALLINT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Floating-point (real) numbers: FLOAT or REAL, and DOUBLE PRECISION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Character-string </a:t>
            </a:r>
            <a:r>
              <a:rPr lang="en-US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 types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Fixed length: CHAR(</a:t>
            </a:r>
            <a:r>
              <a:rPr lang="en-US" altLang="en-US" sz="2400" i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), CHARACTER(</a:t>
            </a:r>
            <a:r>
              <a:rPr lang="en-US" altLang="en-US" sz="2400" i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Varying length: VARCHAR(</a:t>
            </a:r>
            <a:r>
              <a:rPr lang="en-US" altLang="en-US" sz="2400" i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), CHAR VARYING(</a:t>
            </a:r>
            <a:r>
              <a:rPr lang="en-US" altLang="en-US" sz="2400" i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), CHARACTER VARYING(</a:t>
            </a:r>
            <a:r>
              <a:rPr lang="en-US" altLang="en-US" sz="2400" i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419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Model Concepts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971855"/>
            <a:ext cx="87983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Relation is a mathematical concept based on the ideas of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model was first proposed by Dr. E.F. </a:t>
            </a:r>
            <a:r>
              <a:rPr lang="en-US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Codd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of IBM Research in 1970 in the following paper: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"A Relational Model for Large Shared Data Banks," Communications of the ACM, June 1970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At the core of the model is the concept of a table (also called a relation) in which data is stored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There is no difference how and where data is stored (just identify table by unique name)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This model is very different from Hierarchical and Network models where users had to know how the data is structured within a database so that they can insert, update, delete. </a:t>
            </a:r>
          </a:p>
          <a:p>
            <a:pPr lvl="1"/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42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Data Types and Domains in SQL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FDA44-19F6-A145-A941-8F1424A171E8}"/>
              </a:ext>
            </a:extLst>
          </p:cNvPr>
          <p:cNvSpPr/>
          <p:nvPr/>
        </p:nvSpPr>
        <p:spPr>
          <a:xfrm>
            <a:off x="2087526" y="1571708"/>
            <a:ext cx="79106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Bit-string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data types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Fixed length: BIT(</a:t>
            </a:r>
            <a:r>
              <a:rPr lang="en-US" altLang="en-US" sz="2000" i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Varying length: BIT VARYING(</a:t>
            </a:r>
            <a:r>
              <a:rPr lang="en-US" altLang="en-US" sz="2000" i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BLOB (Binary Large Object)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Boolean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data type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Values of TRUE or FALSE or NULL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DATE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data type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Has ten positions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Components are YEAR, MONTH, and DAY in the form YYYY-MM-DD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Multiple mapping functions available in RDBMSs to change date formats</a:t>
            </a:r>
          </a:p>
        </p:txBody>
      </p:sp>
    </p:spTree>
    <p:extLst>
      <p:ext uri="{BB962C8B-B14F-4D97-AF65-F5344CB8AC3E}">
        <p14:creationId xmlns:p14="http://schemas.microsoft.com/office/powerpoint/2010/main" val="3349491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Data Types and Domains in SQL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FDA44-19F6-A145-A941-8F1424A171E8}"/>
              </a:ext>
            </a:extLst>
          </p:cNvPr>
          <p:cNvSpPr/>
          <p:nvPr/>
        </p:nvSpPr>
        <p:spPr>
          <a:xfrm>
            <a:off x="2087526" y="1571708"/>
            <a:ext cx="791062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Additional data types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Timestamp</a:t>
            </a:r>
            <a:r>
              <a:rPr lang="en-US" alt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data type 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Includes the DATE and TIME fields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Plus a minimum of six positions for decimal fractions of seconds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Optional WITH TIME ZONE qualifier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INTERVAL</a:t>
            </a:r>
            <a:r>
              <a:rPr lang="en-US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data type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Specifies a relative value that can be used to increment or decrement an absolute value of a date, time, or timestamp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DATE, TIME, Timestamp, INTERVAL </a:t>
            </a:r>
            <a:r>
              <a:rPr lang="en-US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data types can be </a:t>
            </a:r>
            <a:r>
              <a:rPr lang="en-US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cast</a:t>
            </a:r>
            <a:r>
              <a:rPr lang="en-US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or converted to string formats for comparison.  </a:t>
            </a:r>
          </a:p>
        </p:txBody>
      </p:sp>
    </p:spTree>
    <p:extLst>
      <p:ext uri="{BB962C8B-B14F-4D97-AF65-F5344CB8AC3E}">
        <p14:creationId xmlns:p14="http://schemas.microsoft.com/office/powerpoint/2010/main" val="3838163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Constraints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FDA44-19F6-A145-A941-8F1424A171E8}"/>
              </a:ext>
            </a:extLst>
          </p:cNvPr>
          <p:cNvSpPr/>
          <p:nvPr/>
        </p:nvSpPr>
        <p:spPr>
          <a:xfrm>
            <a:off x="2087526" y="1571708"/>
            <a:ext cx="79106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Basic constraints: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Relational Model has 3 basic constraint types that are supported in SQL: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constraint: A primary key value cannot be duplicated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Entity Integrity 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Constraint: A primary key value cannot be null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Referential integrity 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constraints : The “foreign key “ must have a value that is already present as a primary key, or may be null.</a:t>
            </a:r>
          </a:p>
        </p:txBody>
      </p:sp>
    </p:spTree>
    <p:extLst>
      <p:ext uri="{BB962C8B-B14F-4D97-AF65-F5344CB8AC3E}">
        <p14:creationId xmlns:p14="http://schemas.microsoft.com/office/powerpoint/2010/main" val="2238094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Constraints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FDA44-19F6-A145-A941-8F1424A171E8}"/>
              </a:ext>
            </a:extLst>
          </p:cNvPr>
          <p:cNvSpPr/>
          <p:nvPr/>
        </p:nvSpPr>
        <p:spPr>
          <a:xfrm>
            <a:off x="2087526" y="1571708"/>
            <a:ext cx="791062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Restrictions on attribute domains: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value of an attribute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&lt;value&gt; </a:t>
            </a:r>
          </a:p>
          <a:p>
            <a:pPr lvl="1" indent="-457200">
              <a:buClr>
                <a:srgbClr val="990033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U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permitted for a particular attribute 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(NOT NULL)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clause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Dnumber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 NOT NULL CHECK (</a:t>
            </a:r>
            <a:r>
              <a:rPr lang="en-US" alt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Dnumber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 AND </a:t>
            </a:r>
            <a:r>
              <a:rPr lang="en-US" alt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Dnumber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21);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2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Key and Referential Integrity Constraints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FDA44-19F6-A145-A941-8F1424A171E8}"/>
              </a:ext>
            </a:extLst>
          </p:cNvPr>
          <p:cNvSpPr/>
          <p:nvPr/>
        </p:nvSpPr>
        <p:spPr>
          <a:xfrm>
            <a:off x="2087526" y="1571708"/>
            <a:ext cx="79106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PRIMARY KEY 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clause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Specifies one or more attributes that make up the primary key of a relation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Dnumber</a:t>
            </a:r>
            <a:r>
              <a:rPr lang="en-US" alt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INT PRIMARY KEY;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UNIQUE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clause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Specifies alternate (secondary) keys (called CANDIDATE keys in the relational model).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 err="1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Dname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VARCHAR(15) UNIQUE;</a:t>
            </a:r>
          </a:p>
        </p:txBody>
      </p:sp>
    </p:spTree>
    <p:extLst>
      <p:ext uri="{BB962C8B-B14F-4D97-AF65-F5344CB8AC3E}">
        <p14:creationId xmlns:p14="http://schemas.microsoft.com/office/powerpoint/2010/main" val="1536738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Key and Referential Integrity Constraints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FDA44-19F6-A145-A941-8F1424A171E8}"/>
              </a:ext>
            </a:extLst>
          </p:cNvPr>
          <p:cNvSpPr/>
          <p:nvPr/>
        </p:nvSpPr>
        <p:spPr>
          <a:xfrm>
            <a:off x="2087526" y="1571709"/>
            <a:ext cx="791062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FOREIGN KEY </a:t>
            </a:r>
            <a:r>
              <a:rPr lang="en-US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clause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Default operation: reject update on violation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Attach </a:t>
            </a:r>
            <a:r>
              <a:rPr lang="en-US" alt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referential triggered action </a:t>
            </a: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clause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Options include SET NULL, CASCADE, and SET DEFAULT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Action taken by the DBMS for SET NULL or SET DEFAULT is the same for both ON DELETE and ON UPDATE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CASCADE option suitable for “relationship” relations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238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Constraints on Columns USING CHECK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FDA44-19F6-A145-A941-8F1424A171E8}"/>
              </a:ext>
            </a:extLst>
          </p:cNvPr>
          <p:cNvSpPr/>
          <p:nvPr/>
        </p:nvSpPr>
        <p:spPr>
          <a:xfrm>
            <a:off x="2087526" y="1571709"/>
            <a:ext cx="791062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Clr>
                <a:srgbClr val="990033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Constraints on individual rows within a table are also possible using </a:t>
            </a:r>
            <a:r>
              <a:rPr lang="en-U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clauses at the end of a CREATE TABLE statement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to each tuple individually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(</a:t>
            </a:r>
            <a:r>
              <a:rPr lang="en-US" altLang="en-US" sz="2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Dept_create_date</a:t>
            </a:r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&lt;= </a:t>
            </a:r>
            <a:r>
              <a:rPr lang="en-US" altLang="en-US" sz="2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Mgr_start_date</a:t>
            </a:r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28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89867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Retrieval Queries in SQL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FDA44-19F6-A145-A941-8F1424A171E8}"/>
              </a:ext>
            </a:extLst>
          </p:cNvPr>
          <p:cNvSpPr/>
          <p:nvPr/>
        </p:nvSpPr>
        <p:spPr>
          <a:xfrm>
            <a:off x="2087526" y="1571708"/>
            <a:ext cx="79106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SELECT statement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One basic statement for retrieving information from a database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Basic form of the SELECT statement: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2AD8B-497E-B548-9A75-70F65043E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161420"/>
            <a:ext cx="7307263" cy="218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510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61162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Retrieval Queries in SQL 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EED0890-037F-5E46-BD84-31111B20A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4" y="2430018"/>
            <a:ext cx="683418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4E1DB79-FAEF-A349-8179-736DF1DCF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095305"/>
            <a:ext cx="6845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fig06_03a.jpg">
            <a:extLst>
              <a:ext uri="{FF2B5EF4-FFF2-40B4-BE49-F238E27FC236}">
                <a16:creationId xmlns:a16="http://schemas.microsoft.com/office/drawing/2014/main" id="{59F14784-5F6B-EC42-AF6E-FF31DAB57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052663"/>
            <a:ext cx="4645025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9675595-5916-6640-8B53-51BADEEE4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909193"/>
            <a:ext cx="35052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528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61162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Retrieval Queries in SQL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con’t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DE91896-E5FE-9243-97AE-0A2556F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0"/>
          <a:stretch>
            <a:fillRect/>
          </a:stretch>
        </p:blipFill>
        <p:spPr bwMode="auto">
          <a:xfrm>
            <a:off x="1981200" y="1217426"/>
            <a:ext cx="72834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8CC8CF9-9345-0E40-AE0E-E4A68310C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6" y="3046226"/>
            <a:ext cx="73310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63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Model Concepts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049129"/>
            <a:ext cx="87983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relational Model of Data is based on the concept of a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Relation typically contains a </a:t>
            </a: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set of rows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data elements in each </a:t>
            </a: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row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represent certain facts that correspond to a real-world </a:t>
            </a: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entity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or </a:t>
            </a: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relationship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a formal model rows are called </a:t>
            </a:r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tuples</a:t>
            </a:r>
            <a:r>
              <a:rPr lang="en-US" alt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Each </a:t>
            </a:r>
            <a:r>
              <a:rPr lang="en-US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column 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has a column header that gives an indication of the meaning of the data items in that column</a:t>
            </a:r>
          </a:p>
          <a:p>
            <a:pPr lvl="1"/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4795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Unspecified WHERE Clause and Use of the Asterisk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AB494-C02E-944E-9D66-856DA04D1100}"/>
              </a:ext>
            </a:extLst>
          </p:cNvPr>
          <p:cNvSpPr/>
          <p:nvPr/>
        </p:nvSpPr>
        <p:spPr>
          <a:xfrm>
            <a:off x="1842977" y="1318437"/>
            <a:ext cx="83040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Missing WHERE clause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Indicates no condition on tuple selection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Effect is a CROSS PRODUCT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Result is all possible tuple combinations</a:t>
            </a: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E5628A3-89AC-3143-9641-029C558EB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335077"/>
            <a:ext cx="67659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23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93185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Ambiguous Attribute Name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AB494-C02E-944E-9D66-856DA04D1100}"/>
              </a:ext>
            </a:extLst>
          </p:cNvPr>
          <p:cNvSpPr/>
          <p:nvPr/>
        </p:nvSpPr>
        <p:spPr>
          <a:xfrm>
            <a:off x="1842977" y="1318437"/>
            <a:ext cx="83040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Same name can be used for two (or more) columns in different tables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As long as the columns are in different tables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Must </a:t>
            </a: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qualify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the columns name with the table name to prevent ambiguity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3D6DA-6DC1-2D41-B827-59CF1989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43743"/>
            <a:ext cx="8721436" cy="167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907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93185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Aliasing, and Renaming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AB494-C02E-944E-9D66-856DA04D1100}"/>
              </a:ext>
            </a:extLst>
          </p:cNvPr>
          <p:cNvSpPr/>
          <p:nvPr/>
        </p:nvSpPr>
        <p:spPr>
          <a:xfrm>
            <a:off x="1842977" y="1318437"/>
            <a:ext cx="83040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Aliases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tuple variables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 alternative relation names E and S to refer to the EMPLOYEE table twice in a query: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Query 8.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For each employee, retrieve the employee’s first and last name and the first and last name of his or her immediate supervisor.</a:t>
            </a:r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E.Fname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E.Lname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S.Fname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S.Lname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EMPLOYEE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E, EMPLOYEE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</a:p>
          <a:p>
            <a:pPr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E.Super_ssn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S.Ssn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practice to abbreviate names and to prefix same or similar attribute from multiple tables.</a:t>
            </a:r>
          </a:p>
        </p:txBody>
      </p:sp>
    </p:spTree>
    <p:extLst>
      <p:ext uri="{BB962C8B-B14F-4D97-AF65-F5344CB8AC3E}">
        <p14:creationId xmlns:p14="http://schemas.microsoft.com/office/powerpoint/2010/main" val="3691779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 as Sets in SQL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AB494-C02E-944E-9D66-856DA04D1100}"/>
              </a:ext>
            </a:extLst>
          </p:cNvPr>
          <p:cNvSpPr/>
          <p:nvPr/>
        </p:nvSpPr>
        <p:spPr>
          <a:xfrm>
            <a:off x="1842977" y="1318437"/>
            <a:ext cx="830402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SQL does not automatically eliminate duplicate rows in query results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aggregate operations (See sec 7.1.7) duplicates must be accounted for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 the keyword </a:t>
            </a: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DISTINCT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 the SELECT clause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Only distinct tuples should remain in the result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C7F5D6A-D4AD-3D45-9208-46D42F396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627469"/>
            <a:ext cx="762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532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 as Sets in SQL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con’t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AB494-C02E-944E-9D66-856DA04D1100}"/>
              </a:ext>
            </a:extLst>
          </p:cNvPr>
          <p:cNvSpPr/>
          <p:nvPr/>
        </p:nvSpPr>
        <p:spPr>
          <a:xfrm>
            <a:off x="1842977" y="988824"/>
            <a:ext cx="830402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Set operations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UNION</a:t>
            </a: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en-US" sz="20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EXCEPT</a:t>
            </a: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(difference), </a:t>
            </a:r>
            <a:r>
              <a:rPr lang="en-US" altLang="en-US" sz="20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INTERSECT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Corresponding multiset operations: UNION ALL, EXCEPT ALL, INTERSECT ALL)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Type compatibility is needed for these operations to be valid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F5B5EB2-305D-3D4C-BD2E-F48A5733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2987750"/>
            <a:ext cx="6535479" cy="2340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309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Substring Pattern Matching and Arithmetic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AB494-C02E-944E-9D66-856DA04D1100}"/>
              </a:ext>
            </a:extLst>
          </p:cNvPr>
          <p:cNvSpPr/>
          <p:nvPr/>
        </p:nvSpPr>
        <p:spPr>
          <a:xfrm>
            <a:off x="1842977" y="1297171"/>
            <a:ext cx="83040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LIKE </a:t>
            </a:r>
            <a:r>
              <a:rPr lang="en-US" altLang="en-US" sz="2400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comparison operator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Used for string </a:t>
            </a:r>
            <a:r>
              <a:rPr lang="en-US" altLang="en-US" sz="20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pattern matching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% replaces an arbitrary number of zero or more characters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underscore (_) replaces a single character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Examples: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Address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LIKE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‘%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Houston,TX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%’;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Ssn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LIKE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‘_ _ 1_ _ 8901’;</a:t>
            </a:r>
            <a:endParaRPr lang="en-US" altLang="en-US" sz="20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b="1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BETWEEN</a:t>
            </a:r>
            <a:r>
              <a:rPr lang="en-US" altLang="en-US" sz="2400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comparison operator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  E.g., in Q14 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  WHERE</a:t>
            </a:r>
            <a:r>
              <a:rPr lang="en-US" sz="2400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(Salary </a:t>
            </a:r>
            <a:r>
              <a:rPr lang="en-US" sz="2400" b="1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BETWEEN</a:t>
            </a:r>
            <a:r>
              <a:rPr lang="en-US" sz="2400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30000 </a:t>
            </a:r>
            <a:r>
              <a:rPr lang="en-US" sz="2400" b="1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en-US" sz="2400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40000)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                        </a:t>
            </a:r>
            <a:r>
              <a:rPr lang="en-US" sz="2400" b="1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AND </a:t>
            </a:r>
            <a:r>
              <a:rPr lang="en-US" sz="2400" dirty="0" err="1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Dno</a:t>
            </a:r>
            <a:r>
              <a:rPr lang="en-US" sz="2400" dirty="0">
                <a:solidFill>
                  <a:srgbClr val="8000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= 5;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85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AB494-C02E-944E-9D66-856DA04D1100}"/>
              </a:ext>
            </a:extLst>
          </p:cNvPr>
          <p:cNvSpPr/>
          <p:nvPr/>
        </p:nvSpPr>
        <p:spPr>
          <a:xfrm>
            <a:off x="1842977" y="1297172"/>
            <a:ext cx="830402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Standard arithmetic operators: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Addition (+), subtraction (–), multiplication (*), and division (/) may be included as a part of </a:t>
            </a:r>
            <a:r>
              <a:rPr lang="en-US" altLang="en-US" sz="20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SELECT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000" b="1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ORDER BY clause to order query results: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Keyword DESC to see result in a descending order of values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Keyword ASC to specify ascending order explicitly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Typically placed at the end of the query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prstClr val="black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ORDER BY </a:t>
            </a:r>
            <a:r>
              <a:rPr lang="en-US" altLang="en-US" sz="2400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D.Dname</a:t>
            </a:r>
            <a:r>
              <a:rPr lang="en-US" altLang="en-US" sz="2400" dirty="0">
                <a:solidFill>
                  <a:prstClr val="black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DESC, </a:t>
            </a:r>
            <a:r>
              <a:rPr lang="en-US" altLang="en-US" sz="2400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E.Lname</a:t>
            </a:r>
            <a:r>
              <a:rPr lang="en-US" altLang="en-US" sz="2400" dirty="0">
                <a:solidFill>
                  <a:prstClr val="black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ASC, </a:t>
            </a:r>
            <a:r>
              <a:rPr lang="en-US" altLang="en-US" sz="2400" dirty="0" err="1">
                <a:solidFill>
                  <a:prstClr val="black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E.Fname</a:t>
            </a:r>
            <a:r>
              <a:rPr lang="en-US" altLang="en-US" sz="2400" dirty="0">
                <a:solidFill>
                  <a:prstClr val="black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ASC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742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INSERT, DELETE, and UPDATE Statements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AB494-C02E-944E-9D66-856DA04D1100}"/>
              </a:ext>
            </a:extLst>
          </p:cNvPr>
          <p:cNvSpPr/>
          <p:nvPr/>
        </p:nvSpPr>
        <p:spPr>
          <a:xfrm>
            <a:off x="1842977" y="1297172"/>
            <a:ext cx="830402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Three commands used to modify the database: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INSERT, DELETE, and UPDATE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INSERT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typically inserts a tuple (row) in a relation (table)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UPDATE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may update a number of tuples (rows) in a relation (table) that satisfy the condition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DELETE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may also update a number of tuples (rows) in a relation (table) that satisfy the condition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35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D5AD8-B6CE-3248-9E4A-28B4FB1220BD}"/>
              </a:ext>
            </a:extLst>
          </p:cNvPr>
          <p:cNvSpPr/>
          <p:nvPr/>
        </p:nvSpPr>
        <p:spPr>
          <a:xfrm>
            <a:off x="2161954" y="978195"/>
            <a:ext cx="76660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 its simplest form, it is used to add one or more tuples to a relation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Attribute values should be listed in the same order as the attributes were specified in the </a:t>
            </a:r>
            <a:r>
              <a:rPr lang="en-US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CREATE TABLE</a:t>
            </a: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command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Constraints on data types are observed automatically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Any integrity constraints as a part of the DDL specification are enforced</a:t>
            </a:r>
          </a:p>
        </p:txBody>
      </p:sp>
    </p:spTree>
    <p:extLst>
      <p:ext uri="{BB962C8B-B14F-4D97-AF65-F5344CB8AC3E}">
        <p14:creationId xmlns:p14="http://schemas.microsoft.com/office/powerpoint/2010/main" val="1843064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Command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5A3002-3A10-9B42-999E-78BDA78F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869376"/>
            <a:ext cx="8294687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Specify the relation name and a list of values for the tuple. All values including nulls are supplied.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The variation below inserts multiple tuples where a new table is loaded values from the result of a query.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28D35-D56C-AE45-B607-5B8D1106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680325"/>
            <a:ext cx="7732712" cy="1021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C233F-3321-1F41-871B-A5E9AD6BF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3920835"/>
            <a:ext cx="7113587" cy="154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71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223287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Relational Model Definitions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907459"/>
            <a:ext cx="87983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consists of 2 parts: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specifies the name of the relation and the name of each column. For example, </a:t>
            </a: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CUSTOMER (</a:t>
            </a:r>
            <a:r>
              <a:rPr lang="en-US" altLang="en-US" sz="20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Cust</a:t>
            </a: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-id, </a:t>
            </a:r>
            <a:r>
              <a:rPr lang="en-US" altLang="en-US" sz="20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Cust</a:t>
            </a: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-name, Address, Phone#)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represents a table with rows and columns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Each row (tuple)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Represents a record of related data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Facts that typically correspond to a real-world entity or relationship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Relation remains defined by the set of attributes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Each column (attribute)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Holds a corresponding value for each row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actual data values for the attributes of relation are stored in tuples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3069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Command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18FB00-D7DA-2849-BCD8-78B4ECDAF379}"/>
              </a:ext>
            </a:extLst>
          </p:cNvPr>
          <p:cNvSpPr/>
          <p:nvPr/>
        </p:nvSpPr>
        <p:spPr>
          <a:xfrm>
            <a:off x="1995490" y="1676564"/>
            <a:ext cx="797242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Removes tuples from a relation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Includes a WHERE-clause to select the tuples to be deleted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Referential integrity should be enforced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Tuples are deleted from only </a:t>
            </a:r>
            <a:r>
              <a:rPr lang="en-US" altLang="en-US" sz="2000" i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one table</a:t>
            </a: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at a time (unless CASCADE is specified on a referential integrity constraint)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missing WHERE-clause specifies that </a:t>
            </a:r>
            <a:r>
              <a:rPr lang="en-US" altLang="en-US" sz="2000" i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all tuples</a:t>
            </a: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in the relation are to be deleted; the table then becomes an empty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number of tuples deleted depends on the number of tuples in the relation that satisfy the WHERE-clause</a:t>
            </a:r>
          </a:p>
        </p:txBody>
      </p:sp>
    </p:spTree>
    <p:extLst>
      <p:ext uri="{BB962C8B-B14F-4D97-AF65-F5344CB8AC3E}">
        <p14:creationId xmlns:p14="http://schemas.microsoft.com/office/powerpoint/2010/main" val="792911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Command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Removes tuples from a relation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Includes a WHERE clause to select the tuples to be deleted. The number of tuples deleted will vary.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42D42-6165-CA4E-90AB-503A502ED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/>
          <a:stretch>
            <a:fillRect/>
          </a:stretch>
        </p:blipFill>
        <p:spPr bwMode="auto">
          <a:xfrm>
            <a:off x="3276600" y="2690808"/>
            <a:ext cx="4979988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268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Command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Used to modify attribute values of one or more selected tuples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A WHERE-clause selects the tuples to be modified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An additional SET-clause specifies the attributes to be modified and their new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Each command modifies tuples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in the same 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Referential integrity specified as part of DDL specification is enforced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2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Command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942970"/>
            <a:ext cx="82946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ea typeface="ＭＳ Ｐゴシック" panose="020B0600070205080204" pitchFamily="34" charset="-128"/>
              </a:rPr>
              <a:t>Example: Change the location and controlling department number of project number 10 to 'Bellaire' and 5, respectively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  <a:defRPr/>
            </a:pP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U5:	UPDATE 	PROJECT</a:t>
            </a:r>
            <a:b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		SET		PLOCATION = 'Bellaire', 					DNUM = 5</a:t>
            </a:r>
            <a:b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accent5">
                    <a:lumMod val="75000"/>
                  </a:schemeClr>
                </a:solidFill>
                <a:ea typeface="ＭＳ Ｐゴシック" panose="020B0600070205080204" pitchFamily="34" charset="-128"/>
              </a:rPr>
              <a:t>		WHERE	PNUMBER=10</a:t>
            </a:r>
            <a:endParaRPr lang="en-US" alt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35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15B94-67DC-4445-A21F-4D9292DA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714" y="1217426"/>
            <a:ext cx="8294687" cy="42975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Data structure that helps to retrieve database information faster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Cause additional writes to storage (may cause performance overhead)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Primary key is automatically indexed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54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954722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595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RDS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86DFE5-FFDE-BF4F-B0BE-2BD20B9BC77C}"/>
              </a:ext>
            </a:extLst>
          </p:cNvPr>
          <p:cNvSpPr/>
          <p:nvPr/>
        </p:nvSpPr>
        <p:spPr>
          <a:xfrm>
            <a:off x="1441977" y="1226461"/>
            <a:ext cx="8412480" cy="4038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MySQL RDS – Amazon’s relational database service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Point-in-time snapshots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Clones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Point-in-time recovery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(multi-AZ feature – standby replica in sync with master database)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Scalability (change size, memory, CPU of instance easily)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backups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level of security (Amazon’s Virtual Private Cloud)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Community versions 5.5, 5.6 and 5.7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52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RDS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AA61E-6912-AB4F-B016-775B28C07EC7}"/>
              </a:ext>
            </a:extLst>
          </p:cNvPr>
          <p:cNvSpPr/>
          <p:nvPr/>
        </p:nvSpPr>
        <p:spPr>
          <a:xfrm>
            <a:off x="1441977" y="1434284"/>
            <a:ext cx="8412480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MySQL RDS limitations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RDS does not grant users SUPER privilege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MySQL parameters require special considerations in 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access MySQL data directory and logs directly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 limitations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control over the database performance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55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RDS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AA61E-6912-AB4F-B016-775B28C07EC7}"/>
              </a:ext>
            </a:extLst>
          </p:cNvPr>
          <p:cNvSpPr/>
          <p:nvPr/>
        </p:nvSpPr>
        <p:spPr>
          <a:xfrm>
            <a:off x="1441977" y="1434284"/>
            <a:ext cx="8412480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MySQL RDS limitations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RDS does not grant users SUPER privilege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MySQL parameters require special considerations in RDS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access MySQL data directory and logs directly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 limitations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control over the database performance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634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RDS vs EC2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AA61E-6912-AB4F-B016-775B28C07EC7}"/>
              </a:ext>
            </a:extLst>
          </p:cNvPr>
          <p:cNvSpPr/>
          <p:nvPr/>
        </p:nvSpPr>
        <p:spPr>
          <a:xfrm>
            <a:off x="1441977" y="1434284"/>
            <a:ext cx="8412480" cy="206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– Amazon Elastic Compute Cloud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EC2 - Allows full control over the operating system, database installation and configuration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EC2 – Full control over database administration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b="1" dirty="0"/>
          </a:p>
          <a:p>
            <a:pPr lvl="1">
              <a:lnSpc>
                <a:spcPct val="80000"/>
              </a:lnSpc>
              <a:buClr>
                <a:schemeClr val="tx2"/>
              </a:buClr>
              <a:buSzPct val="5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 of Relations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271366"/>
            <a:ext cx="879831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cell in the data table contains only one value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of the values in a single column must be of the same type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column has a unique name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either columns or rows is not significant  </a:t>
            </a:r>
          </a:p>
          <a:p>
            <a:pPr lvl="1"/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14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Relation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6" descr="fig05_01">
            <a:extLst>
              <a:ext uri="{FF2B5EF4-FFF2-40B4-BE49-F238E27FC236}">
                <a16:creationId xmlns:a16="http://schemas.microsoft.com/office/drawing/2014/main" id="{A73951D3-0888-1A4C-987C-3EFBFFDA9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65469"/>
            <a:ext cx="8489950" cy="263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74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2" y="313440"/>
            <a:ext cx="6723089" cy="656716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Terms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2182A-1C0D-094F-9D2A-328DD5F88560}"/>
              </a:ext>
            </a:extLst>
          </p:cNvPr>
          <p:cNvSpPr/>
          <p:nvPr/>
        </p:nvSpPr>
        <p:spPr>
          <a:xfrm>
            <a:off x="1680117" y="1168335"/>
            <a:ext cx="879831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Schema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Description of the database, not expected to change very often</a:t>
            </a:r>
          </a:p>
          <a:p>
            <a:pPr lvl="1"/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Database Instance: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 in the database at particular moment of time</a:t>
            </a:r>
          </a:p>
          <a:p>
            <a:pPr lvl="1"/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947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W_Photography_Campus_0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6389</TotalTime>
  <Words>3528</Words>
  <Application>Microsoft Macintosh PowerPoint</Application>
  <PresentationFormat>Widescreen</PresentationFormat>
  <Paragraphs>482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Book Antiqua</vt:lpstr>
      <vt:lpstr>Calibri</vt:lpstr>
      <vt:lpstr>Courier New</vt:lpstr>
      <vt:lpstr>Wingdings</vt:lpstr>
      <vt:lpstr>GW_Photography_Campus_0</vt:lpstr>
      <vt:lpstr>Module 1 Week 2 </vt:lpstr>
      <vt:lpstr>  Lecture 2 Outline </vt:lpstr>
      <vt:lpstr>Relational Model Concepts and Relational Database Constraints</vt:lpstr>
      <vt:lpstr>Relational Model Concepts </vt:lpstr>
      <vt:lpstr>Relational Model Concepts </vt:lpstr>
      <vt:lpstr>Relational Model Definitions </vt:lpstr>
      <vt:lpstr>Characteristics of Relations </vt:lpstr>
      <vt:lpstr>Example of Relation </vt:lpstr>
      <vt:lpstr>Database Terms </vt:lpstr>
      <vt:lpstr>COMPANY Database Schema  </vt:lpstr>
      <vt:lpstr>Populated Database State </vt:lpstr>
      <vt:lpstr>PowerPoint Presentation</vt:lpstr>
      <vt:lpstr>CONSTRAINTS </vt:lpstr>
      <vt:lpstr>Relational Integrity Constraints </vt:lpstr>
      <vt:lpstr>Key Constraints </vt:lpstr>
      <vt:lpstr>Key Constraints </vt:lpstr>
      <vt:lpstr>Primary Key Constraints  </vt:lpstr>
      <vt:lpstr>CAR table with two candidate keys – License Number chosen as Primary Key </vt:lpstr>
      <vt:lpstr>Entity Integrity </vt:lpstr>
      <vt:lpstr>Referential Integrity </vt:lpstr>
      <vt:lpstr>Foreign Keys </vt:lpstr>
      <vt:lpstr>Referential Integrity Constraints for COMPANY database  </vt:lpstr>
      <vt:lpstr>Domain Integrity Constraints </vt:lpstr>
      <vt:lpstr>Update Operations on Relations </vt:lpstr>
      <vt:lpstr>Update Operations on Relations </vt:lpstr>
      <vt:lpstr>Possible violations for each operation </vt:lpstr>
      <vt:lpstr>Possible violations for each operation </vt:lpstr>
      <vt:lpstr>Possible violations for each operation </vt:lpstr>
      <vt:lpstr>Introduction to SQL</vt:lpstr>
      <vt:lpstr>Introduction to SQL </vt:lpstr>
      <vt:lpstr>Introduction to SQL </vt:lpstr>
      <vt:lpstr>Schema and Catalog Concepts in SQL</vt:lpstr>
      <vt:lpstr>Schema and Catalog Concepts in SQL</vt:lpstr>
      <vt:lpstr>The CREATE TABLE Command in SQL</vt:lpstr>
      <vt:lpstr>COMPANY relational database schema (Fig. 5/7)</vt:lpstr>
      <vt:lpstr>One possible database state for the COMPANY schema</vt:lpstr>
      <vt:lpstr>SQL CREATE TABLE DDL statements for defining COMPANY schema (Fig.6.1)</vt:lpstr>
      <vt:lpstr>SQL CREATE TABLE DDL statements for  COMPANY schema (con’t)</vt:lpstr>
      <vt:lpstr>Attribute Data Types and Domains in SQL </vt:lpstr>
      <vt:lpstr>Attribute Data Types and Domains in SQL </vt:lpstr>
      <vt:lpstr>Attribute Data Types and Domains in SQL (cont)</vt:lpstr>
      <vt:lpstr>Specifying Constraints in SQL</vt:lpstr>
      <vt:lpstr>Specifying Constraints in SQL</vt:lpstr>
      <vt:lpstr>Specifying Key and Referential Integrity Constraints</vt:lpstr>
      <vt:lpstr>Specifying Key and Referential Integrity Constraints</vt:lpstr>
      <vt:lpstr>Specifying Constraints on Columns USING CHECK</vt:lpstr>
      <vt:lpstr>Basic Retrieval Queries in SQL </vt:lpstr>
      <vt:lpstr>Basic Retrieval Queries in SQL </vt:lpstr>
      <vt:lpstr>Basic Retrieval Queries in SQL (con’t) </vt:lpstr>
      <vt:lpstr>Unspecified WHERE Clause and Use of the Asterisk</vt:lpstr>
      <vt:lpstr>Ambiguous Attribute Name </vt:lpstr>
      <vt:lpstr>Aliasing, and Renaming</vt:lpstr>
      <vt:lpstr>Tables as Sets in SQL </vt:lpstr>
      <vt:lpstr>Tables as Sets in SQL (con’t)</vt:lpstr>
      <vt:lpstr>Substring Pattern Matching and Arithmetic Operations</vt:lpstr>
      <vt:lpstr>Arithmetic Operations</vt:lpstr>
      <vt:lpstr>INSERT, DELETE, and UPDATE Statements in SQL</vt:lpstr>
      <vt:lpstr>INSERT</vt:lpstr>
      <vt:lpstr>INSERT Command</vt:lpstr>
      <vt:lpstr>DELETE Command</vt:lpstr>
      <vt:lpstr>DELETE Command</vt:lpstr>
      <vt:lpstr>UPDATE Command</vt:lpstr>
      <vt:lpstr>UPDATE Command</vt:lpstr>
      <vt:lpstr>INDEXES  </vt:lpstr>
      <vt:lpstr>LAB   </vt:lpstr>
      <vt:lpstr>AWS RDS   </vt:lpstr>
      <vt:lpstr>AWS RDS   </vt:lpstr>
      <vt:lpstr>AWS RDS   </vt:lpstr>
      <vt:lpstr>AWS RDS vs EC2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</dc:title>
  <dc:creator>Microsoft Office User</dc:creator>
  <cp:lastModifiedBy>Mendenhall, Anya Olegovna</cp:lastModifiedBy>
  <cp:revision>51</cp:revision>
  <dcterms:created xsi:type="dcterms:W3CDTF">2018-08-27T00:58:12Z</dcterms:created>
  <dcterms:modified xsi:type="dcterms:W3CDTF">2019-09-03T02:05:55Z</dcterms:modified>
</cp:coreProperties>
</file>